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78" r:id="rId3"/>
    <p:sldId id="281" r:id="rId4"/>
    <p:sldId id="279" r:id="rId5"/>
    <p:sldId id="276" r:id="rId6"/>
    <p:sldId id="275" r:id="rId7"/>
    <p:sldId id="274" r:id="rId8"/>
    <p:sldId id="277" r:id="rId9"/>
    <p:sldId id="272" r:id="rId10"/>
    <p:sldId id="262" r:id="rId11"/>
    <p:sldId id="263" r:id="rId12"/>
    <p:sldId id="264" r:id="rId13"/>
    <p:sldId id="269" r:id="rId14"/>
    <p:sldId id="266" r:id="rId15"/>
    <p:sldId id="267" r:id="rId16"/>
    <p:sldId id="271" r:id="rId17"/>
    <p:sldId id="268" r:id="rId18"/>
    <p:sldId id="265" r:id="rId19"/>
    <p:sldId id="260" r:id="rId20"/>
    <p:sldId id="256" r:id="rId21"/>
    <p:sldId id="258" r:id="rId22"/>
    <p:sldId id="280" r:id="rId23"/>
    <p:sldId id="259" r:id="rId24"/>
    <p:sldId id="270" r:id="rId25"/>
    <p:sldId id="27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33E"/>
    <a:srgbClr val="FF9966"/>
    <a:srgbClr val="CC00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1" autoAdjust="0"/>
    <p:restoredTop sz="97644" autoAdjust="0"/>
  </p:normalViewPr>
  <p:slideViewPr>
    <p:cSldViewPr>
      <p:cViewPr varScale="1">
        <p:scale>
          <a:sx n="31" d="100"/>
          <a:sy n="31" d="100"/>
        </p:scale>
        <p:origin x="-352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1CECB-F9DD-4E4A-97A7-8E448E0F0153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65D76-6B89-4BA5-8F47-54622CB4A3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911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65D76-6B89-4BA5-8F47-54622CB4A31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9F86D-5718-4450-98EE-B72D1731D3C9}" type="datetimeFigureOut">
              <a:rPr lang="ru-RU" smtClean="0"/>
              <a:pPr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A826D-1BD2-4233-9CD9-4E14982DA7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83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12" Type="http://schemas.openxmlformats.org/officeDocument/2006/relationships/image" Target="../media/image3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11" Type="http://schemas.openxmlformats.org/officeDocument/2006/relationships/image" Target="../media/image4.jpeg"/><Relationship Id="rId5" Type="http://schemas.openxmlformats.org/officeDocument/2006/relationships/image" Target="../media/image78.jpeg"/><Relationship Id="rId10" Type="http://schemas.openxmlformats.org/officeDocument/2006/relationships/image" Target="../media/image82.jpeg"/><Relationship Id="rId4" Type="http://schemas.openxmlformats.org/officeDocument/2006/relationships/image" Target="../media/image77.jpeg"/><Relationship Id="rId9" Type="http://schemas.openxmlformats.org/officeDocument/2006/relationships/image" Target="../media/image8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14290"/>
            <a:ext cx="85011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2033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Государственное бюджетное образовательное учреждение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2033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детей-сирот и детей,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2033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оставшихся без попечения родителей, специальный (коррекционный)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2033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детский дом № 1 для детей с ограниченными возможностями здоровья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2033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Кировского  района Санкт-Петербурга</a:t>
            </a:r>
          </a:p>
        </p:txBody>
      </p:sp>
      <p:pic>
        <p:nvPicPr>
          <p:cNvPr id="6" name="Рисунок 5" descr="I:\DCIM\100OLYMP\P1010047.JPG"/>
          <p:cNvPicPr/>
          <p:nvPr/>
        </p:nvPicPr>
        <p:blipFill>
          <a:blip r:embed="rId2" cstate="print"/>
          <a:srcRect t="2525" b="7506"/>
          <a:stretch>
            <a:fillRect/>
          </a:stretch>
        </p:blipFill>
        <p:spPr bwMode="auto">
          <a:xfrm>
            <a:off x="2928926" y="1928802"/>
            <a:ext cx="3071834" cy="3786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softRound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14282" y="5715016"/>
            <a:ext cx="50006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1400" b="1" i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Мусатова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Е.В.</a:t>
            </a:r>
          </a:p>
          <a:p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Зам. по УВР </a:t>
            </a:r>
            <a:r>
              <a:rPr lang="ru-RU" sz="1400" b="1" i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Мичри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Е.Б.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6715140" y="5643578"/>
            <a:ext cx="221457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Авторы: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учителя-дефектологи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Л.В.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Силиванова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Р.Н.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Генералова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0430" y="6286520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2012 год</a:t>
            </a: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6000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850112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</a:t>
            </a:r>
            <a:r>
              <a:rPr lang="ru-RU" sz="3200" b="1" dirty="0" smtClean="0">
                <a:solidFill>
                  <a:srgbClr val="002060"/>
                </a:solidFill>
              </a:rPr>
              <a:t>Формирование у детей понимания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                                     эмоциональных состояний</a:t>
            </a:r>
          </a:p>
          <a:p>
            <a:endParaRPr lang="ru-RU" dirty="0" smtClean="0"/>
          </a:p>
          <a:p>
            <a:pPr algn="r"/>
            <a:endParaRPr lang="ru-RU" sz="2400" dirty="0" smtClean="0"/>
          </a:p>
          <a:p>
            <a:pPr algn="r"/>
            <a:endParaRPr lang="ru-RU" sz="2400" dirty="0" smtClean="0"/>
          </a:p>
          <a:p>
            <a:pPr algn="r"/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ru-RU" sz="2400" dirty="0" smtClean="0">
                <a:solidFill>
                  <a:srgbClr val="002060"/>
                </a:solidFill>
              </a:rPr>
              <a:t>«Эмоции </a:t>
            </a:r>
            <a:r>
              <a:rPr lang="ru-RU" sz="2400" dirty="0" err="1" smtClean="0">
                <a:solidFill>
                  <a:srgbClr val="002060"/>
                </a:solidFill>
              </a:rPr>
              <a:t>энергетизируют</a:t>
            </a:r>
            <a:r>
              <a:rPr lang="ru-RU" sz="2400" dirty="0" smtClean="0">
                <a:solidFill>
                  <a:srgbClr val="002060"/>
                </a:solidFill>
              </a:rPr>
              <a:t> и </a:t>
            </a:r>
          </a:p>
          <a:p>
            <a:pPr algn="r"/>
            <a:r>
              <a:rPr lang="ru-RU" sz="2400" dirty="0" smtClean="0">
                <a:solidFill>
                  <a:srgbClr val="002060"/>
                </a:solidFill>
              </a:rPr>
              <a:t>организуют восприятие, </a:t>
            </a:r>
          </a:p>
          <a:p>
            <a:pPr algn="r"/>
            <a:r>
              <a:rPr lang="ru-RU" sz="2400" dirty="0" smtClean="0">
                <a:solidFill>
                  <a:srgbClr val="002060"/>
                </a:solidFill>
              </a:rPr>
              <a:t>мышление и действие.»  </a:t>
            </a:r>
          </a:p>
          <a:p>
            <a:pPr algn="r"/>
            <a:r>
              <a:rPr lang="ru-RU" sz="2400" dirty="0" smtClean="0">
                <a:solidFill>
                  <a:srgbClr val="002060"/>
                </a:solidFill>
              </a:rPr>
              <a:t>К. </a:t>
            </a:r>
            <a:r>
              <a:rPr lang="ru-RU" sz="2400" dirty="0" err="1" smtClean="0">
                <a:solidFill>
                  <a:srgbClr val="002060"/>
                </a:solidFill>
              </a:rPr>
              <a:t>Изард</a:t>
            </a:r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dirty="0" smtClean="0"/>
              <a:t>  </a:t>
            </a:r>
          </a:p>
        </p:txBody>
      </p:sp>
      <p:pic>
        <p:nvPicPr>
          <p:cNvPr id="6" name="Picture 4" descr="H:\Documents and Settings\Роза\Рабочий стол\фото работа\эмоции\эмоции 012.jpg"/>
          <p:cNvPicPr>
            <a:picLocks noChangeAspect="1" noChangeArrowheads="1"/>
          </p:cNvPicPr>
          <p:nvPr/>
        </p:nvPicPr>
        <p:blipFill>
          <a:blip r:embed="rId3" cstate="print"/>
          <a:srcRect l="62254" t="2372" r="3951" b="38339"/>
          <a:stretch>
            <a:fillRect/>
          </a:stretch>
        </p:blipFill>
        <p:spPr bwMode="auto">
          <a:xfrm rot="20671646">
            <a:off x="7098993" y="4289386"/>
            <a:ext cx="1984976" cy="2611810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7" name="Picture 5" descr="H:\Documents and Settings\Роза\Рабочий стол\фото работа\эмоции\фото работа эмоции 583.jpg"/>
          <p:cNvPicPr>
            <a:picLocks noChangeAspect="1" noChangeArrowheads="1"/>
          </p:cNvPicPr>
          <p:nvPr/>
        </p:nvPicPr>
        <p:blipFill>
          <a:blip r:embed="rId4" cstate="print"/>
          <a:srcRect l="77313" t="28170" r="-1230" b="31160"/>
          <a:stretch>
            <a:fillRect/>
          </a:stretch>
        </p:blipFill>
        <p:spPr bwMode="auto">
          <a:xfrm rot="1219031">
            <a:off x="4879227" y="4267021"/>
            <a:ext cx="1989875" cy="2537699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8" name="Picture 3" descr="H:\Documents and Settings\Роза\Рабочий стол\фото работа\эмоции\эмоции 013.jpg"/>
          <p:cNvPicPr>
            <a:picLocks noChangeAspect="1" noChangeArrowheads="1"/>
          </p:cNvPicPr>
          <p:nvPr/>
        </p:nvPicPr>
        <p:blipFill>
          <a:blip r:embed="rId5" cstate="print"/>
          <a:srcRect r="58065" b="25344"/>
          <a:stretch>
            <a:fillRect/>
          </a:stretch>
        </p:blipFill>
        <p:spPr bwMode="auto">
          <a:xfrm>
            <a:off x="3714744" y="1428736"/>
            <a:ext cx="1605107" cy="2143140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1028" name="Picture 4" descr="H:\Documents and Settings\Роза\Мои документы\Пузыри\Пузыри 036.jpg"/>
          <p:cNvPicPr>
            <a:picLocks noChangeAspect="1" noChangeArrowheads="1"/>
          </p:cNvPicPr>
          <p:nvPr/>
        </p:nvPicPr>
        <p:blipFill>
          <a:blip r:embed="rId6" cstate="print"/>
          <a:srcRect l="60908" t="37526" r="24037" b="36824"/>
          <a:stretch>
            <a:fillRect/>
          </a:stretch>
        </p:blipFill>
        <p:spPr bwMode="auto">
          <a:xfrm>
            <a:off x="1142976" y="2357430"/>
            <a:ext cx="1714512" cy="2190764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033" name="Picture 9" descr="H:\Documents and Settings\Роза\Рабочий стол\все фото\фото\Фото214море волнуется.jpg"/>
          <p:cNvPicPr>
            <a:picLocks noChangeAspect="1" noChangeArrowheads="1"/>
          </p:cNvPicPr>
          <p:nvPr/>
        </p:nvPicPr>
        <p:blipFill>
          <a:blip r:embed="rId7"/>
          <a:srcRect l="28622" t="15152" r="29628" b="45454"/>
          <a:stretch>
            <a:fillRect/>
          </a:stretch>
        </p:blipFill>
        <p:spPr bwMode="auto">
          <a:xfrm>
            <a:off x="142844" y="4429132"/>
            <a:ext cx="1930639" cy="2428868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1034" name="Picture 10" descr="H:\Documents and Settings\Роза\Рабочий стол\все фото\практика\IMG_1312.JPG"/>
          <p:cNvPicPr>
            <a:picLocks noChangeAspect="1" noChangeArrowheads="1"/>
          </p:cNvPicPr>
          <p:nvPr/>
        </p:nvPicPr>
        <p:blipFill>
          <a:blip r:embed="rId8" cstate="print"/>
          <a:srcRect l="13118" t="37574" r="66538" b="27996"/>
          <a:stretch>
            <a:fillRect/>
          </a:stretch>
        </p:blipFill>
        <p:spPr bwMode="auto">
          <a:xfrm>
            <a:off x="0" y="0"/>
            <a:ext cx="1857420" cy="2357478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1035" name="Picture 11" descr="H:\Documents and Settings\Роза\Рабочий стол\все фото\практика\IMG_1682.JPG"/>
          <p:cNvPicPr>
            <a:picLocks noChangeAspect="1" noChangeArrowheads="1"/>
          </p:cNvPicPr>
          <p:nvPr/>
        </p:nvPicPr>
        <p:blipFill>
          <a:blip r:embed="rId9" cstate="print"/>
          <a:srcRect l="32798" t="22050" r="30789" b="43561"/>
          <a:stretch>
            <a:fillRect/>
          </a:stretch>
        </p:blipFill>
        <p:spPr bwMode="auto">
          <a:xfrm>
            <a:off x="2678893" y="4071942"/>
            <a:ext cx="1928826" cy="2428868"/>
          </a:xfrm>
          <a:prstGeom prst="ellipse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:\Documents and Settings\Роза\Рабочий стол\Роза\фото работа\занятия шишки\фото работа эмоции 369.jpg"/>
          <p:cNvPicPr>
            <a:picLocks noChangeAspect="1" noChangeArrowheads="1"/>
          </p:cNvPicPr>
          <p:nvPr/>
        </p:nvPicPr>
        <p:blipFill>
          <a:blip r:embed="rId2" cstate="print"/>
          <a:srcRect l="39406" t="20994" r="28601" b="33840"/>
          <a:stretch>
            <a:fillRect/>
          </a:stretch>
        </p:blipFill>
        <p:spPr bwMode="auto">
          <a:xfrm>
            <a:off x="0" y="2357430"/>
            <a:ext cx="4385520" cy="464347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8" name="Picture 4" descr="H:\Documents and Settings\Роза\Рабочий стол\Роза\фото работа\61 детский дом\фото работа эмоции 380.jpg"/>
          <p:cNvPicPr>
            <a:picLocks noChangeAspect="1" noChangeArrowheads="1"/>
          </p:cNvPicPr>
          <p:nvPr/>
        </p:nvPicPr>
        <p:blipFill>
          <a:blip r:embed="rId3" cstate="print">
            <a:lum contrast="-10000"/>
          </a:blip>
          <a:srcRect l="5335" t="9486" r="21739"/>
          <a:stretch>
            <a:fillRect/>
          </a:stretch>
        </p:blipFill>
        <p:spPr bwMode="auto">
          <a:xfrm>
            <a:off x="5908097" y="0"/>
            <a:ext cx="3235903" cy="3012225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33" name="Picture 9" descr="H:\Documents and Settings\Роза\Рабочий стол\Роза\все фото\занятие цифры\P1010016.JPG"/>
          <p:cNvPicPr>
            <a:picLocks noChangeAspect="1" noChangeArrowheads="1"/>
          </p:cNvPicPr>
          <p:nvPr/>
        </p:nvPicPr>
        <p:blipFill>
          <a:blip r:embed="rId4" cstate="print"/>
          <a:srcRect l="7763" r="49546" b="27555"/>
          <a:stretch>
            <a:fillRect/>
          </a:stretch>
        </p:blipFill>
        <p:spPr bwMode="auto">
          <a:xfrm>
            <a:off x="0" y="0"/>
            <a:ext cx="2214578" cy="281852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 l="42273" t="11956" r="14174"/>
          <a:stretch>
            <a:fillRect/>
          </a:stretch>
        </p:blipFill>
        <p:spPr bwMode="auto">
          <a:xfrm>
            <a:off x="6715108" y="3175449"/>
            <a:ext cx="2428892" cy="368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1029" name="Picture 5" descr="H:\Documents and Settings\Роза\Рабочий стол\Роза\фото работа\61 детский дом\фото работа эмоции 384.jpg"/>
          <p:cNvPicPr>
            <a:picLocks noChangeAspect="1" noChangeArrowheads="1"/>
          </p:cNvPicPr>
          <p:nvPr/>
        </p:nvPicPr>
        <p:blipFill>
          <a:blip r:embed="rId6" cstate="print"/>
          <a:srcRect l="35088" t="26921" r="31579" b="31968"/>
          <a:stretch>
            <a:fillRect/>
          </a:stretch>
        </p:blipFill>
        <p:spPr bwMode="auto">
          <a:xfrm>
            <a:off x="3071802" y="857232"/>
            <a:ext cx="3861513" cy="35719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0" name="TextBox 9"/>
          <p:cNvSpPr txBox="1"/>
          <p:nvPr/>
        </p:nvSpPr>
        <p:spPr>
          <a:xfrm>
            <a:off x="1785918" y="142852"/>
            <a:ext cx="478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Интегративные качества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43372" y="4643446"/>
            <a:ext cx="3000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Эмоционально отзывчивый.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Овладевший средствам и общения и способами взаимодействия со взрослыми и сверстниками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474345"/>
            <a:ext cx="7715304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Классификация К. </a:t>
            </a:r>
            <a:r>
              <a:rPr lang="ru-RU" sz="2800" dirty="0" err="1" smtClean="0">
                <a:solidFill>
                  <a:srgbClr val="002060"/>
                </a:solidFill>
              </a:rPr>
              <a:t>Изарда</a:t>
            </a:r>
            <a:endParaRPr lang="ru-RU" sz="28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 основана на фундаментальных эмоциях: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 интерес,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 радость,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 удивление,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горе,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 гнев,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 отвращение,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 презрение,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 страх,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 стыд,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 вина.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 Остальные эмоции, согласно этой теории, являются производными.</a:t>
            </a: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Внешние проявления эмоциональных состояний определяют по мимике, пантомимике, «вокальной мимике».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Мы должны научить детей адекватно реагировать на различные явления окружающей действительности, </a:t>
            </a:r>
            <a:r>
              <a:rPr lang="ru-RU" sz="2000" dirty="0" err="1" smtClean="0">
                <a:solidFill>
                  <a:srgbClr val="002060"/>
                </a:solidFill>
              </a:rPr>
              <a:t>дефференцировать</a:t>
            </a:r>
            <a:r>
              <a:rPr lang="ru-RU" sz="2000" dirty="0" smtClean="0">
                <a:solidFill>
                  <a:srgbClr val="002060"/>
                </a:solidFill>
              </a:rPr>
              <a:t> и интерпретировать эмоциональные состояния других людей.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11" name="Рисунок 4" descr="x_78018c59.jpg"/>
          <p:cNvPicPr>
            <a:picLocks noChangeAspect="1"/>
          </p:cNvPicPr>
          <p:nvPr/>
        </p:nvPicPr>
        <p:blipFill>
          <a:blip r:embed="rId2"/>
          <a:srcRect r="48747"/>
          <a:stretch>
            <a:fillRect/>
          </a:stretch>
        </p:blipFill>
        <p:spPr bwMode="auto">
          <a:xfrm rot="20961900">
            <a:off x="186663" y="1269378"/>
            <a:ext cx="1571636" cy="216914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2" name="Рисунок 5" descr="x_2e9e61ae.jpg"/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 bwMode="auto">
          <a:xfrm rot="20629814">
            <a:off x="5980847" y="952707"/>
            <a:ext cx="1500198" cy="2122291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3" name="Рисунок 6" descr="x_2e9e61ae.jpg"/>
          <p:cNvPicPr>
            <a:picLocks noChangeAspect="1"/>
          </p:cNvPicPr>
          <p:nvPr/>
        </p:nvPicPr>
        <p:blipFill>
          <a:blip r:embed="rId3"/>
          <a:srcRect l="50000"/>
          <a:stretch>
            <a:fillRect/>
          </a:stretch>
        </p:blipFill>
        <p:spPr bwMode="auto">
          <a:xfrm rot="682909">
            <a:off x="7588227" y="285728"/>
            <a:ext cx="1555773" cy="219890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4" name="Рисунок 7" descr="x_89920dfb.jpg"/>
          <p:cNvPicPr>
            <a:picLocks noChangeAspect="1"/>
          </p:cNvPicPr>
          <p:nvPr/>
        </p:nvPicPr>
        <p:blipFill>
          <a:blip r:embed="rId4"/>
          <a:srcRect l="50000"/>
          <a:stretch>
            <a:fillRect/>
          </a:stretch>
        </p:blipFill>
        <p:spPr bwMode="auto">
          <a:xfrm rot="1212171">
            <a:off x="7046022" y="2557708"/>
            <a:ext cx="1550466" cy="219246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5" name="Рисунок 8" descr="x_abb38a2a.jpg"/>
          <p:cNvPicPr>
            <a:picLocks noChangeAspect="1"/>
          </p:cNvPicPr>
          <p:nvPr/>
        </p:nvPicPr>
        <p:blipFill>
          <a:blip r:embed="rId5"/>
          <a:srcRect r="50000"/>
          <a:stretch>
            <a:fillRect/>
          </a:stretch>
        </p:blipFill>
        <p:spPr bwMode="auto">
          <a:xfrm rot="454539">
            <a:off x="1921780" y="2020156"/>
            <a:ext cx="1529038" cy="21623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Овал 27"/>
          <p:cNvSpPr/>
          <p:nvPr/>
        </p:nvSpPr>
        <p:spPr>
          <a:xfrm>
            <a:off x="3071802" y="2786058"/>
            <a:ext cx="2786082" cy="7858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0" y="5072074"/>
            <a:ext cx="2786082" cy="7858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ru-RU" dirty="0"/>
          </a:p>
        </p:txBody>
      </p:sp>
      <p:sp>
        <p:nvSpPr>
          <p:cNvPr id="5" name="Облако 4"/>
          <p:cNvSpPr/>
          <p:nvPr/>
        </p:nvSpPr>
        <p:spPr>
          <a:xfrm>
            <a:off x="357158" y="5786454"/>
            <a:ext cx="8215338" cy="128588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28662" y="5934670"/>
            <a:ext cx="8001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</a:t>
            </a:r>
            <a:r>
              <a:rPr lang="ru-RU" dirty="0" smtClean="0">
                <a:solidFill>
                  <a:schemeClr val="bg1"/>
                </a:solidFill>
              </a:rPr>
              <a:t>Образовательные области: 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коммуникация, чтение художественной литературы, познание, музыка,                     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              художественное творчество, социализация.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Солнце 6"/>
          <p:cNvSpPr/>
          <p:nvPr/>
        </p:nvSpPr>
        <p:spPr>
          <a:xfrm>
            <a:off x="0" y="0"/>
            <a:ext cx="2928926" cy="2643182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85786" y="1000108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Эмоции 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29322" y="2000240"/>
            <a:ext cx="2786082" cy="7858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4214810" y="1500174"/>
            <a:ext cx="2786082" cy="7858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14282" y="528638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dirty="0" smtClean="0">
                <a:solidFill>
                  <a:srgbClr val="002060"/>
                </a:solidFill>
              </a:rPr>
              <a:t>Пиктограммы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43438" y="171448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Мультфильмы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86512" y="221455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       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357290" y="4714884"/>
            <a:ext cx="2786082" cy="7239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785918" y="4929198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Конструирование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357554" y="4357694"/>
            <a:ext cx="2786082" cy="7858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786182" y="457200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Рисование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714876" y="4000504"/>
            <a:ext cx="2786082" cy="7858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214942" y="4214818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Дидактические игры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143240" y="928670"/>
            <a:ext cx="2786082" cy="7858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500430" y="1142984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Театрализация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357918" y="3500438"/>
            <a:ext cx="2786082" cy="7858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6643702" y="2786058"/>
            <a:ext cx="2786082" cy="78581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643702" y="3714752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</a:t>
            </a:r>
            <a:r>
              <a:rPr lang="ru-RU" dirty="0" smtClean="0">
                <a:solidFill>
                  <a:srgbClr val="002060"/>
                </a:solidFill>
              </a:rPr>
              <a:t>Сенсорный экран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00926" y="3000372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Книги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357950" y="2214554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Репродукции картин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57620" y="3000372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Музыка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0"/>
            <a:ext cx="7572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Книги    и    игры 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H:\Documents and Settings\Роза\Рабочий стол\фото работа\эмоции\эмоции 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02480"/>
            <a:ext cx="8207360" cy="6155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страх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349056" y="-349056"/>
            <a:ext cx="265947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грусть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30975" y="0"/>
            <a:ext cx="2613025" cy="294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8" descr="злость3.jpg"/>
          <p:cNvPicPr>
            <a:picLocks noChangeAspect="1"/>
          </p:cNvPicPr>
          <p:nvPr/>
        </p:nvPicPr>
        <p:blipFill>
          <a:blip r:embed="rId4"/>
          <a:srcRect t="10272"/>
          <a:stretch>
            <a:fillRect/>
          </a:stretch>
        </p:blipFill>
        <p:spPr bwMode="auto">
          <a:xfrm rot="5400000">
            <a:off x="1182657" y="1960559"/>
            <a:ext cx="974725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www.abdi.kz/modules/image/products/b_67181.jpg"/>
          <p:cNvPicPr>
            <a:picLocks noChangeAspect="1" noChangeArrowheads="1"/>
          </p:cNvPicPr>
          <p:nvPr/>
        </p:nvPicPr>
        <p:blipFill>
          <a:blip r:embed="rId5"/>
          <a:srcRect l="14999" t="-716" r="16428"/>
          <a:stretch>
            <a:fillRect/>
          </a:stretch>
        </p:blipFill>
        <p:spPr bwMode="auto">
          <a:xfrm rot="5400000">
            <a:off x="5661826" y="3375826"/>
            <a:ext cx="2820974" cy="414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7" descr="259_0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400000">
            <a:off x="790024" y="3281918"/>
            <a:ext cx="2786058" cy="4366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7" descr="страх5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5400000">
            <a:off x="3930642" y="1427152"/>
            <a:ext cx="2057400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571868" y="214290"/>
            <a:ext cx="27860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Любимые          </a:t>
            </a:r>
          </a:p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    сказки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Documents and Settings\Роза\Рабочий стол\фото работа\эмоции\фото работа эмоции 538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l="4276" t="4743" r="7508" b="16995"/>
          <a:stretch>
            <a:fillRect/>
          </a:stretch>
        </p:blipFill>
        <p:spPr bwMode="auto">
          <a:xfrm>
            <a:off x="0" y="928670"/>
            <a:ext cx="5046153" cy="3357586"/>
          </a:xfrm>
          <a:prstGeom prst="rect">
            <a:avLst/>
          </a:prstGeom>
          <a:noFill/>
          <a:effectLst>
            <a:glow rad="228600">
              <a:schemeClr val="tx2">
                <a:lumMod val="20000"/>
                <a:lumOff val="80000"/>
                <a:alpha val="40000"/>
              </a:schemeClr>
            </a:glow>
          </a:effectLst>
        </p:spPr>
      </p:pic>
      <p:pic>
        <p:nvPicPr>
          <p:cNvPr id="3075" name="Picture 3" descr="H:\Documents and Settings\Роза\Рабочий стол\фото работа\эмоции\фото работа эмоции 539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1862" r="7648" b="17163"/>
          <a:stretch>
            <a:fillRect/>
          </a:stretch>
        </p:blipFill>
        <p:spPr bwMode="auto">
          <a:xfrm>
            <a:off x="4357686" y="3357562"/>
            <a:ext cx="4786314" cy="3286148"/>
          </a:xfrm>
          <a:prstGeom prst="rect">
            <a:avLst/>
          </a:prstGeom>
          <a:noFill/>
          <a:effectLst>
            <a:glow rad="228600">
              <a:schemeClr val="tx2">
                <a:lumMod val="20000"/>
                <a:lumOff val="80000"/>
                <a:alpha val="40000"/>
              </a:schemeClr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285720" y="4500570"/>
            <a:ext cx="521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- Приятного аппетита!!!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-142908" y="0"/>
            <a:ext cx="9286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>   Составление рассказа по серии   картин</a:t>
            </a: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4" y="2214554"/>
            <a:ext cx="4000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B050"/>
                </a:solidFill>
              </a:rPr>
              <a:t>Контрастность эмоций </a:t>
            </a:r>
            <a:endParaRPr lang="ru-RU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:\Documents and Settings\Роза\Рабочий стол\фото работа\эмоции\эмоции 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486" y="214290"/>
            <a:ext cx="6667514" cy="500063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149" name="Picture 5" descr="H:\Documents and Settings\Роза\Рабочий стол\фото работа\эмоции\фото работа эмоции 556.jpg"/>
          <p:cNvPicPr>
            <a:picLocks noChangeAspect="1" noChangeArrowheads="1"/>
          </p:cNvPicPr>
          <p:nvPr/>
        </p:nvPicPr>
        <p:blipFill>
          <a:blip r:embed="rId3" cstate="print"/>
          <a:srcRect l="8824" t="1028" r="9999"/>
          <a:stretch>
            <a:fillRect/>
          </a:stretch>
        </p:blipFill>
        <p:spPr bwMode="auto">
          <a:xfrm>
            <a:off x="214282" y="3500438"/>
            <a:ext cx="2000897" cy="3252657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TextBox 3"/>
          <p:cNvSpPr txBox="1"/>
          <p:nvPr/>
        </p:nvSpPr>
        <p:spPr>
          <a:xfrm>
            <a:off x="4714876" y="5143512"/>
            <a:ext cx="2571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Раз, два, три,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Ты меня поверни,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На глаза посмотри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Что я чувствую скажи.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000108"/>
            <a:ext cx="2857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Я то добрый,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То сердитый,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А зовут меня Никита.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4429132"/>
            <a:ext cx="1928826" cy="1643074"/>
          </a:xfrm>
        </p:spPr>
        <p:txBody>
          <a:bodyPr>
            <a:normAutofit/>
          </a:bodyPr>
          <a:lstStyle/>
          <a:p>
            <a:r>
              <a:rPr lang="ru-RU" sz="3100" dirty="0" smtClean="0">
                <a:solidFill>
                  <a:srgbClr val="002060"/>
                </a:solidFill>
              </a:rPr>
              <a:t/>
            </a:r>
            <a:br>
              <a:rPr lang="ru-RU" sz="3100" dirty="0" smtClean="0">
                <a:solidFill>
                  <a:srgbClr val="002060"/>
                </a:solidFill>
              </a:rPr>
            </a:br>
            <a:r>
              <a:rPr lang="ru-RU" sz="3100" dirty="0" smtClean="0">
                <a:solidFill>
                  <a:srgbClr val="002060"/>
                </a:solidFill>
              </a:rPr>
              <a:t>Бурные</a:t>
            </a:r>
            <a:br>
              <a:rPr lang="ru-RU" sz="3100" dirty="0" smtClean="0">
                <a:solidFill>
                  <a:srgbClr val="002060"/>
                </a:solidFill>
              </a:rPr>
            </a:br>
            <a:r>
              <a:rPr lang="ru-RU" sz="3100" dirty="0" smtClean="0">
                <a:solidFill>
                  <a:srgbClr val="002060"/>
                </a:solidFill>
              </a:rPr>
              <a:t> эмоции</a:t>
            </a:r>
            <a:endParaRPr lang="ru-RU" sz="3100" dirty="0">
              <a:solidFill>
                <a:srgbClr val="002060"/>
              </a:solidFill>
            </a:endParaRPr>
          </a:p>
        </p:txBody>
      </p:sp>
      <p:pic>
        <p:nvPicPr>
          <p:cNvPr id="4" name="Picture 7" descr="H:\Documents and Settings\Роза\Рабочий стол\фото работа\эмоции\фото работа эмоции 4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1097" r="5478" b="50684"/>
          <a:stretch>
            <a:fillRect/>
          </a:stretch>
        </p:blipFill>
        <p:spPr bwMode="auto">
          <a:xfrm rot="20500281">
            <a:off x="2225124" y="1257807"/>
            <a:ext cx="2611919" cy="3214710"/>
          </a:xfrm>
          <a:prstGeom prst="ellipse">
            <a:avLst/>
          </a:prstGeom>
          <a:noFill/>
        </p:spPr>
      </p:pic>
      <p:pic>
        <p:nvPicPr>
          <p:cNvPr id="5" name="Picture 6" descr="H:\Documents and Settings\Роза\Рабочий стол\фото работа\эмоции\фото работа эмоции 492.jpg"/>
          <p:cNvPicPr>
            <a:picLocks noChangeAspect="1" noChangeArrowheads="1"/>
          </p:cNvPicPr>
          <p:nvPr/>
        </p:nvPicPr>
        <p:blipFill>
          <a:blip r:embed="rId3" cstate="print"/>
          <a:srcRect l="27858" r="12141" b="43749"/>
          <a:stretch>
            <a:fillRect/>
          </a:stretch>
        </p:blipFill>
        <p:spPr bwMode="auto">
          <a:xfrm>
            <a:off x="4429124" y="357166"/>
            <a:ext cx="2628918" cy="3286148"/>
          </a:xfrm>
          <a:prstGeom prst="ellipse">
            <a:avLst/>
          </a:prstGeom>
          <a:noFill/>
        </p:spPr>
      </p:pic>
      <p:pic>
        <p:nvPicPr>
          <p:cNvPr id="6" name="Picture 5" descr="H:\Documents and Settings\Роза\Рабочий стол\фото работа\эмоции\фото работа эмоции 494.jpg"/>
          <p:cNvPicPr>
            <a:picLocks noChangeAspect="1" noChangeArrowheads="1"/>
          </p:cNvPicPr>
          <p:nvPr/>
        </p:nvPicPr>
        <p:blipFill>
          <a:blip r:embed="rId4" cstate="print"/>
          <a:srcRect l="27344" r="7030" b="47265"/>
          <a:stretch>
            <a:fillRect/>
          </a:stretch>
        </p:blipFill>
        <p:spPr bwMode="auto">
          <a:xfrm rot="1194090">
            <a:off x="6121250" y="3510403"/>
            <a:ext cx="2733694" cy="3286148"/>
          </a:xfrm>
          <a:prstGeom prst="ellipse">
            <a:avLst/>
          </a:prstGeom>
          <a:noFill/>
        </p:spPr>
      </p:pic>
      <p:pic>
        <p:nvPicPr>
          <p:cNvPr id="7" name="Picture 4" descr="H:\Documents and Settings\Роза\Рабочий стол\фото работа\эмоции\фото работа эмоции 493.jpg"/>
          <p:cNvPicPr>
            <a:picLocks noChangeAspect="1" noChangeArrowheads="1"/>
          </p:cNvPicPr>
          <p:nvPr/>
        </p:nvPicPr>
        <p:blipFill>
          <a:blip r:embed="rId5" cstate="print"/>
          <a:srcRect l="16424" r="14297" b="45235"/>
          <a:stretch>
            <a:fillRect/>
          </a:stretch>
        </p:blipFill>
        <p:spPr bwMode="auto">
          <a:xfrm rot="893283">
            <a:off x="6535620" y="494817"/>
            <a:ext cx="2436890" cy="2959375"/>
          </a:xfrm>
          <a:prstGeom prst="ellipse">
            <a:avLst/>
          </a:prstGeom>
          <a:noFill/>
        </p:spPr>
      </p:pic>
      <p:pic>
        <p:nvPicPr>
          <p:cNvPr id="6146" name="Picture 2" descr="H:\Documents and Settings\Роза\Рабочий стол\фото работа\эмоции\фото работа эмоции 488.jpg"/>
          <p:cNvPicPr>
            <a:picLocks noChangeAspect="1" noChangeArrowheads="1"/>
          </p:cNvPicPr>
          <p:nvPr/>
        </p:nvPicPr>
        <p:blipFill>
          <a:blip r:embed="rId6" cstate="print"/>
          <a:srcRect l="38373" r="7556" b="12352"/>
          <a:stretch>
            <a:fillRect/>
          </a:stretch>
        </p:blipFill>
        <p:spPr bwMode="auto">
          <a:xfrm rot="19626421">
            <a:off x="550621" y="2289355"/>
            <a:ext cx="2214578" cy="4786370"/>
          </a:xfrm>
          <a:prstGeom prst="ellipse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28596" y="214290"/>
            <a:ext cx="44291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Конструирование эмоций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0"/>
            <a:ext cx="400052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Земляне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194" name="Picture 2" descr="H:\Documents and Settings\Роза\Рабочий стол\фото работа\эмоции\эмоции 0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6757" r="5743"/>
          <a:stretch>
            <a:fillRect/>
          </a:stretch>
        </p:blipFill>
        <p:spPr bwMode="auto">
          <a:xfrm>
            <a:off x="1285852" y="428604"/>
            <a:ext cx="6643734" cy="4929198"/>
          </a:xfrm>
          <a:prstGeom prst="borderCallout1">
            <a:avLst/>
          </a:prstGeom>
          <a:noFill/>
          <a:effectLst>
            <a:softEdge rad="127000"/>
          </a:effectLst>
        </p:spPr>
      </p:pic>
      <p:pic>
        <p:nvPicPr>
          <p:cNvPr id="8195" name="Picture 3" descr="H:\Documents and Settings\Роза\Рабочий стол\фото работа\эмоции\эмоции 018.jpg"/>
          <p:cNvPicPr>
            <a:picLocks noChangeAspect="1" noChangeArrowheads="1"/>
          </p:cNvPicPr>
          <p:nvPr/>
        </p:nvPicPr>
        <p:blipFill>
          <a:blip r:embed="rId3" cstate="print"/>
          <a:srcRect l="4982" t="13496" r="48523" b="15655"/>
          <a:stretch>
            <a:fillRect/>
          </a:stretch>
        </p:blipFill>
        <p:spPr bwMode="auto">
          <a:xfrm rot="20668237">
            <a:off x="-163218" y="4211616"/>
            <a:ext cx="2500314" cy="2857472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6" name="Picture 3" descr="H:\Documents and Settings\Роза\Рабочий стол\фото работа\эмоции\эмоции 018.jpg"/>
          <p:cNvPicPr>
            <a:picLocks noChangeAspect="1" noChangeArrowheads="1"/>
          </p:cNvPicPr>
          <p:nvPr/>
        </p:nvPicPr>
        <p:blipFill>
          <a:blip r:embed="rId4" cstate="print"/>
          <a:srcRect l="41514" t="13495" r="10331" b="17869"/>
          <a:stretch>
            <a:fillRect/>
          </a:stretch>
        </p:blipFill>
        <p:spPr bwMode="auto">
          <a:xfrm rot="1860796">
            <a:off x="6754041" y="4265168"/>
            <a:ext cx="2643174" cy="2825462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2643174" y="5786454"/>
            <a:ext cx="3857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инопланетяне 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643446"/>
            <a:ext cx="608646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0070C0"/>
                </a:solidFill>
              </a:rPr>
              <a:t>Палочки,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            камушки,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                      ракушки…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050" name="Picture 2" descr="H:\Documents and Settings\Роза\Рабочий стол\фото работа\эмоции\фото работа эмоции 5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81672" cy="418625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051" name="Picture 3" descr="H:\Documents and Settings\Роза\Рабочий стол\фото работа\эмоции\фото работа эмоции 536.jpg"/>
          <p:cNvPicPr>
            <a:picLocks noChangeAspect="1" noChangeArrowheads="1"/>
          </p:cNvPicPr>
          <p:nvPr/>
        </p:nvPicPr>
        <p:blipFill>
          <a:blip r:embed="rId3" cstate="print"/>
          <a:srcRect l="13300" t="3940" r="29063"/>
          <a:stretch>
            <a:fillRect/>
          </a:stretch>
        </p:blipFill>
        <p:spPr bwMode="auto">
          <a:xfrm rot="401284">
            <a:off x="5942005" y="3158684"/>
            <a:ext cx="2643206" cy="330397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052" name="Picture 4" descr="H:\Documents and Settings\Роза\Рабочий стол\фото работа\эмоции\фото работа эмоции 594.jpg"/>
          <p:cNvPicPr>
            <a:picLocks noChangeAspect="1" noChangeArrowheads="1"/>
          </p:cNvPicPr>
          <p:nvPr/>
        </p:nvPicPr>
        <p:blipFill>
          <a:blip r:embed="rId4" cstate="print"/>
          <a:srcRect l="4385" t="17052" r="49573" b="31791"/>
          <a:stretch>
            <a:fillRect/>
          </a:stretch>
        </p:blipFill>
        <p:spPr bwMode="auto">
          <a:xfrm>
            <a:off x="6000760" y="285728"/>
            <a:ext cx="3000396" cy="2500330"/>
          </a:xfrm>
          <a:prstGeom prst="hexagon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214338"/>
            <a:ext cx="8472518" cy="1143000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0070C0"/>
                </a:solidFill>
              </a:rPr>
              <a:t>Мойдодыра</a:t>
            </a:r>
            <a:r>
              <a:rPr lang="ru-RU" dirty="0" smtClean="0">
                <a:solidFill>
                  <a:srgbClr val="0070C0"/>
                </a:solidFill>
              </a:rPr>
              <a:t> младший брат  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075" name="Picture 3" descr="H:\Documents and Settings\Роза\Рабочий стол\все фото\фото\ресурсный центр\Отсканировано 22.11.2010 8-54.bmp"/>
          <p:cNvPicPr>
            <a:picLocks noChangeAspect="1" noChangeArrowheads="1"/>
          </p:cNvPicPr>
          <p:nvPr/>
        </p:nvPicPr>
        <p:blipFill>
          <a:blip r:embed="rId2" cstate="print"/>
          <a:srcRect l="18961" r="18932" b="9854"/>
          <a:stretch>
            <a:fillRect/>
          </a:stretch>
        </p:blipFill>
        <p:spPr bwMode="auto">
          <a:xfrm>
            <a:off x="3357554" y="1357298"/>
            <a:ext cx="5927380" cy="550070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0" name="Picture 2" descr="H:\Documents and Settings\Роза\Рабочий стол\фото работа\эмоции\эмоции1 005.jpg"/>
          <p:cNvPicPr>
            <a:picLocks noChangeAspect="1" noChangeArrowheads="1"/>
          </p:cNvPicPr>
          <p:nvPr/>
        </p:nvPicPr>
        <p:blipFill>
          <a:blip r:embed="rId3" cstate="print"/>
          <a:srcRect l="11843" r="13156"/>
          <a:stretch>
            <a:fillRect/>
          </a:stretch>
        </p:blipFill>
        <p:spPr bwMode="auto">
          <a:xfrm rot="20693761">
            <a:off x="430663" y="2414631"/>
            <a:ext cx="2009223" cy="35719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3074" name="Picture 2" descr="H:\Documents and Settings\Роза\Рабочий стол\все фото\Презентация дошкольников\P101000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9751" t="7260" r="58286" b="15398"/>
          <a:stretch>
            <a:fillRect/>
          </a:stretch>
        </p:blipFill>
        <p:spPr bwMode="auto">
          <a:xfrm rot="1433794">
            <a:off x="2297797" y="449308"/>
            <a:ext cx="2456381" cy="4457877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6" name="TextBox 5"/>
          <p:cNvSpPr txBox="1"/>
          <p:nvPr/>
        </p:nvSpPr>
        <p:spPr>
          <a:xfrm>
            <a:off x="928662" y="5857892"/>
            <a:ext cx="2786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err="1" smtClean="0">
                <a:solidFill>
                  <a:srgbClr val="0070C0"/>
                </a:solidFill>
              </a:rPr>
              <a:t>Чистомой</a:t>
            </a:r>
            <a:endParaRPr lang="ru-RU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71800" y="2571744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Клоун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8194" name="Picture 2" descr="H:\Documents and Settings\Роза\Рабочий стол\фото работа\эмоции\фото работа эмоции 5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383" t="16731" r="3832" b="2771"/>
          <a:stretch>
            <a:fillRect/>
          </a:stretch>
        </p:blipFill>
        <p:spPr bwMode="auto">
          <a:xfrm>
            <a:off x="3143240" y="2714620"/>
            <a:ext cx="5778074" cy="3929090"/>
          </a:xfrm>
          <a:prstGeom prst="rect">
            <a:avLst/>
          </a:prstGeom>
          <a:noFill/>
        </p:spPr>
      </p:pic>
      <p:pic>
        <p:nvPicPr>
          <p:cNvPr id="8196" name="Picture 4" descr="H:\Documents and Settings\Роза\Рабочий стол\фото работа\эмоции\фото работа эмоции 501.jpg"/>
          <p:cNvPicPr>
            <a:picLocks noChangeAspect="1" noChangeArrowheads="1"/>
          </p:cNvPicPr>
          <p:nvPr/>
        </p:nvPicPr>
        <p:blipFill>
          <a:blip r:embed="rId3" cstate="print"/>
          <a:srcRect l="10000" t="22222" r="10000" b="13334"/>
          <a:stretch>
            <a:fillRect/>
          </a:stretch>
        </p:blipFill>
        <p:spPr bwMode="auto">
          <a:xfrm>
            <a:off x="142844" y="214290"/>
            <a:ext cx="3429024" cy="20717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flipH="1">
            <a:off x="6215074" y="285728"/>
            <a:ext cx="2714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Какое сегодня утро? Сегодня плохое утро,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Сегодня скучное утро,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И, кажется будет дождь.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4744" y="1428736"/>
            <a:ext cx="3071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Почему же плохое утро?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Сегодня хорошее утро,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Сегодня веселое утро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И тучи уходят прочь.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197" name="Picture 5" descr="H:\Documents and Settings\Роза\Рабочий стол\фото работа\эмоции\фото работа эмоции 500.jpg"/>
          <p:cNvPicPr>
            <a:picLocks noChangeAspect="1" noChangeArrowheads="1"/>
          </p:cNvPicPr>
          <p:nvPr/>
        </p:nvPicPr>
        <p:blipFill>
          <a:blip r:embed="rId4" cstate="print"/>
          <a:srcRect l="45479" t="23936" r="12632" b="1063"/>
          <a:stretch>
            <a:fillRect/>
          </a:stretch>
        </p:blipFill>
        <p:spPr bwMode="auto">
          <a:xfrm>
            <a:off x="571472" y="3786190"/>
            <a:ext cx="1861948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114300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0070C0"/>
                </a:solidFill>
              </a:rPr>
              <a:t>И дома имеют настроение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9219" name="Picture 3" descr="H:\Documents and Settings\Роза\Рабочий стол\фото работа\эмоции\фото работа эмоции 509.jpg"/>
          <p:cNvPicPr>
            <a:picLocks noChangeAspect="1" noChangeArrowheads="1"/>
          </p:cNvPicPr>
          <p:nvPr/>
        </p:nvPicPr>
        <p:blipFill>
          <a:blip r:embed="rId2" cstate="print"/>
          <a:srcRect l="3495" r="19610" b="14563"/>
          <a:stretch>
            <a:fillRect/>
          </a:stretch>
        </p:blipFill>
        <p:spPr bwMode="auto">
          <a:xfrm>
            <a:off x="0" y="4238660"/>
            <a:ext cx="3143272" cy="2619340"/>
          </a:xfrm>
          <a:prstGeom prst="rect">
            <a:avLst/>
          </a:prstGeom>
          <a:noFill/>
        </p:spPr>
      </p:pic>
      <p:pic>
        <p:nvPicPr>
          <p:cNvPr id="7170" name="Picture 2" descr="H:\Documents and Settings\Роза\Рабочий стол\фото работа\эмоции\эмоции 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571612"/>
            <a:ext cx="5492717" cy="4119538"/>
          </a:xfrm>
          <a:prstGeom prst="rect">
            <a:avLst/>
          </a:prstGeom>
          <a:noFill/>
        </p:spPr>
      </p:pic>
      <p:pic>
        <p:nvPicPr>
          <p:cNvPr id="9220" name="Picture 4" descr="H:\Documents and Settings\Роза\Рабочий стол\фото работа\эмоции\фото работа эмоции 505.jpg"/>
          <p:cNvPicPr>
            <a:picLocks noChangeAspect="1" noChangeArrowheads="1"/>
          </p:cNvPicPr>
          <p:nvPr/>
        </p:nvPicPr>
        <p:blipFill>
          <a:blip r:embed="rId4" cstate="print"/>
          <a:srcRect l="3175" r="35209" b="14706"/>
          <a:stretch>
            <a:fillRect/>
          </a:stretch>
        </p:blipFill>
        <p:spPr bwMode="auto">
          <a:xfrm>
            <a:off x="6643702" y="-1"/>
            <a:ext cx="2500298" cy="25895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2908" y="0"/>
            <a:ext cx="3143272" cy="485778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Есть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о чем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поговорить ………..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122" name="Picture 2" descr="H:\Documents and Settings\Роза\Рабочий стол\фото работа\эмоции\фото работа эмоции 5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161" t="7388" r="20404" b="20248"/>
          <a:stretch>
            <a:fillRect/>
          </a:stretch>
        </p:blipFill>
        <p:spPr bwMode="auto">
          <a:xfrm rot="5400000">
            <a:off x="2685735" y="399735"/>
            <a:ext cx="6857999" cy="6058530"/>
          </a:xfrm>
          <a:prstGeom prst="rect">
            <a:avLst/>
          </a:prstGeom>
          <a:noFill/>
        </p:spPr>
      </p:pic>
      <p:pic>
        <p:nvPicPr>
          <p:cNvPr id="5123" name="Picture 3" descr="H:\Documents and Settings\Роза\Рабочий стол\фото работа\эмоции\фото работа эмоции 477.jpg"/>
          <p:cNvPicPr>
            <a:picLocks noChangeAspect="1" noChangeArrowheads="1"/>
          </p:cNvPicPr>
          <p:nvPr/>
        </p:nvPicPr>
        <p:blipFill>
          <a:blip r:embed="rId3" cstate="print"/>
          <a:srcRect l="10635" t="31906" r="25552" b="7828"/>
          <a:stretch>
            <a:fillRect/>
          </a:stretch>
        </p:blipFill>
        <p:spPr bwMode="auto">
          <a:xfrm rot="10800000">
            <a:off x="2428860" y="4429108"/>
            <a:ext cx="3429056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285728"/>
            <a:ext cx="3857652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Разные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настроения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 descr="H:\Documents and Settings\Роза\Рабочий стол\фото работа\эмоции\фото работа эмоции 4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744" t="3998" r="10477" b="4296"/>
          <a:stretch>
            <a:fillRect/>
          </a:stretch>
        </p:blipFill>
        <p:spPr bwMode="auto">
          <a:xfrm rot="18422114">
            <a:off x="4708555" y="2351108"/>
            <a:ext cx="4464168" cy="4464169"/>
          </a:xfrm>
          <a:prstGeom prst="decagon">
            <a:avLst/>
          </a:prstGeom>
          <a:noFill/>
        </p:spPr>
      </p:pic>
      <p:pic>
        <p:nvPicPr>
          <p:cNvPr id="1027" name="Picture 3" descr="H:\Documents and Settings\Роза\Рабочий стол\фото работа\эмоции\фото работа эмоции 519.jpg"/>
          <p:cNvPicPr>
            <a:picLocks noChangeAspect="1" noChangeArrowheads="1"/>
          </p:cNvPicPr>
          <p:nvPr/>
        </p:nvPicPr>
        <p:blipFill>
          <a:blip r:embed="rId3" cstate="print"/>
          <a:srcRect l="12126" t="15867" r="19161"/>
          <a:stretch>
            <a:fillRect/>
          </a:stretch>
        </p:blipFill>
        <p:spPr bwMode="auto">
          <a:xfrm rot="3244501">
            <a:off x="-257598" y="174719"/>
            <a:ext cx="5793091" cy="5319795"/>
          </a:xfrm>
          <a:prstGeom prst="decagon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H:\Documents and Settings\Роза\Рабочий стол\фото работа\эмоции\фото работа эмоции 499.jpg"/>
          <p:cNvPicPr>
            <a:picLocks noChangeAspect="1" noChangeArrowheads="1"/>
          </p:cNvPicPr>
          <p:nvPr/>
        </p:nvPicPr>
        <p:blipFill>
          <a:blip r:embed="rId2" cstate="print"/>
          <a:srcRect t="6154" r="14615" b="6154"/>
          <a:stretch>
            <a:fillRect/>
          </a:stretch>
        </p:blipFill>
        <p:spPr bwMode="auto">
          <a:xfrm>
            <a:off x="3643306" y="1142984"/>
            <a:ext cx="5286444" cy="4071966"/>
          </a:xfrm>
          <a:prstGeom prst="dodecagon">
            <a:avLst/>
          </a:prstGeom>
          <a:noFill/>
          <a:effectLst>
            <a:softEdge rad="3175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285728"/>
            <a:ext cx="8229600" cy="78581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       </a:t>
            </a:r>
            <a:r>
              <a:rPr lang="ru-RU" sz="4900" dirty="0" smtClean="0">
                <a:solidFill>
                  <a:schemeClr val="accent1">
                    <a:lumMod val="50000"/>
                  </a:schemeClr>
                </a:solidFill>
              </a:rPr>
              <a:t>Веревочные человечки</a:t>
            </a:r>
            <a:br>
              <a:rPr lang="ru-RU" sz="49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49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170" name="Picture 2" descr="H:\Documents and Settings\Роза\Рабочий стол\фото работа\эмоции\фото работа эмоции 49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9470" r="4112" b="13188"/>
          <a:stretch>
            <a:fillRect/>
          </a:stretch>
        </p:blipFill>
        <p:spPr bwMode="auto">
          <a:xfrm>
            <a:off x="214282" y="2714620"/>
            <a:ext cx="5214974" cy="3929090"/>
          </a:xfrm>
          <a:prstGeom prst="dodecagon">
            <a:avLst/>
          </a:prstGeom>
          <a:noFill/>
          <a:effectLst>
            <a:softEdge rad="31750"/>
          </a:effectLst>
        </p:spPr>
      </p:pic>
      <p:pic>
        <p:nvPicPr>
          <p:cNvPr id="7" name="Picture 2" descr="H:\Documents and Settings\Роза\Рабочий стол\фото работа\эмоции\фото работа эмоции 499.jpg"/>
          <p:cNvPicPr>
            <a:picLocks noChangeAspect="1" noChangeArrowheads="1"/>
          </p:cNvPicPr>
          <p:nvPr/>
        </p:nvPicPr>
        <p:blipFill>
          <a:blip r:embed="rId4" cstate="print">
            <a:lum contrast="40000"/>
          </a:blip>
          <a:srcRect l="28351" t="49019" r="56760" b="21569"/>
          <a:stretch>
            <a:fillRect/>
          </a:stretch>
        </p:blipFill>
        <p:spPr bwMode="auto">
          <a:xfrm rot="20542486">
            <a:off x="530187" y="10607"/>
            <a:ext cx="1928826" cy="285752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8" name="Picture 3" descr="H:\Documents and Settings\Роза\Рабочий стол\фото работа\эмоции\фото работа эмоции 499.jpg"/>
          <p:cNvPicPr>
            <a:picLocks noChangeAspect="1" noChangeArrowheads="1"/>
          </p:cNvPicPr>
          <p:nvPr/>
        </p:nvPicPr>
        <p:blipFill>
          <a:blip r:embed="rId2" cstate="print">
            <a:lum bright="10000" contrast="40000"/>
          </a:blip>
          <a:srcRect l="24835" t="31575" r="55220" b="52308"/>
          <a:stretch>
            <a:fillRect/>
          </a:stretch>
        </p:blipFill>
        <p:spPr bwMode="auto">
          <a:xfrm rot="21000181">
            <a:off x="6535503" y="5235488"/>
            <a:ext cx="2357454" cy="142873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Кубики 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эмоции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098" name="Picture 2" descr="H:\Documents and Settings\Роза\Рабочий стол\фото работа\эмоции\фото работа эмоции 5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2643182"/>
            <a:ext cx="5303324" cy="3977493"/>
          </a:xfrm>
          <a:prstGeom prst="rect">
            <a:avLst/>
          </a:prstGeom>
          <a:noFill/>
        </p:spPr>
      </p:pic>
      <p:pic>
        <p:nvPicPr>
          <p:cNvPr id="4099" name="Picture 3" descr="H:\Documents and Settings\Роза\Рабочий стол\фото работа\эмоции\фото работа эмоции 526.jpg"/>
          <p:cNvPicPr>
            <a:picLocks noChangeAspect="1" noChangeArrowheads="1"/>
          </p:cNvPicPr>
          <p:nvPr/>
        </p:nvPicPr>
        <p:blipFill>
          <a:blip r:embed="rId3" cstate="print"/>
          <a:srcRect l="1096" t="8282" r="47467" b="30757"/>
          <a:stretch>
            <a:fillRect/>
          </a:stretch>
        </p:blipFill>
        <p:spPr bwMode="auto">
          <a:xfrm>
            <a:off x="6643702" y="357166"/>
            <a:ext cx="2286016" cy="2031993"/>
          </a:xfrm>
          <a:prstGeom prst="rect">
            <a:avLst/>
          </a:prstGeom>
          <a:noFill/>
        </p:spPr>
      </p:pic>
      <p:pic>
        <p:nvPicPr>
          <p:cNvPr id="4100" name="Picture 4" descr="H:\Documents and Settings\Роза\Рабочий стол\фото работа\эмоции\фото работа эмоции 530.jpg"/>
          <p:cNvPicPr>
            <a:picLocks noChangeAspect="1" noChangeArrowheads="1"/>
          </p:cNvPicPr>
          <p:nvPr/>
        </p:nvPicPr>
        <p:blipFill>
          <a:blip r:embed="rId4" cstate="print"/>
          <a:srcRect l="12368" r="11422" b="11290"/>
          <a:stretch>
            <a:fillRect/>
          </a:stretch>
        </p:blipFill>
        <p:spPr bwMode="auto">
          <a:xfrm rot="20631185">
            <a:off x="239679" y="430063"/>
            <a:ext cx="2357454" cy="20580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Documents and Settings\Роза\Рабочий стол\фото работа\семинар 16 апреля 2012\фото работа эмоции 470.jpg"/>
          <p:cNvPicPr>
            <a:picLocks noChangeAspect="1" noChangeArrowheads="1"/>
          </p:cNvPicPr>
          <p:nvPr/>
        </p:nvPicPr>
        <p:blipFill>
          <a:blip r:embed="rId2" cstate="print"/>
          <a:srcRect l="6990" r="19087"/>
          <a:stretch>
            <a:fillRect/>
          </a:stretch>
        </p:blipFill>
        <p:spPr bwMode="auto">
          <a:xfrm>
            <a:off x="5143504" y="1285860"/>
            <a:ext cx="3357586" cy="3406476"/>
          </a:xfrm>
          <a:prstGeom prst="flowChartAlternateProcess">
            <a:avLst/>
          </a:prstGeom>
          <a:noFill/>
        </p:spPr>
      </p:pic>
      <p:pic>
        <p:nvPicPr>
          <p:cNvPr id="8" name="Picture 5" descr="H:\Documents and Settings\Роза\Рабочий стол\фото работа\эмоции\фото работа эмоции 549.jpg"/>
          <p:cNvPicPr>
            <a:picLocks noChangeAspect="1" noChangeArrowheads="1"/>
          </p:cNvPicPr>
          <p:nvPr/>
        </p:nvPicPr>
        <p:blipFill>
          <a:blip r:embed="rId3" cstate="print"/>
          <a:srcRect l="12380" t="7065" r="17918"/>
          <a:stretch>
            <a:fillRect/>
          </a:stretch>
        </p:blipFill>
        <p:spPr bwMode="auto">
          <a:xfrm>
            <a:off x="5715008" y="3429000"/>
            <a:ext cx="3286148" cy="3286124"/>
          </a:xfrm>
          <a:prstGeom prst="ellipse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1"/>
            <a:ext cx="7772400" cy="928694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Сенсорный экран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C000"/>
                </a:solidFill>
              </a:rPr>
              <a:t>«Солнышко»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H:\Documents and Settings\Роза\Рабочий стол\фото работа\эмоции\Копия фото работа эмоции 541.jpg"/>
          <p:cNvPicPr>
            <a:picLocks noChangeAspect="1" noChangeArrowheads="1"/>
          </p:cNvPicPr>
          <p:nvPr/>
        </p:nvPicPr>
        <p:blipFill>
          <a:blip r:embed="rId4" cstate="print"/>
          <a:srcRect l="1936" t="15968" r="3224"/>
          <a:stretch>
            <a:fillRect/>
          </a:stretch>
        </p:blipFill>
        <p:spPr bwMode="auto">
          <a:xfrm>
            <a:off x="714348" y="1285860"/>
            <a:ext cx="3571900" cy="4219789"/>
          </a:xfrm>
          <a:prstGeom prst="flowChartAlternateProcess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:\Documents and Settings\Роза\Рабочий стол\фото работа\эмоции\фото работа эмоции 548.jpg"/>
          <p:cNvPicPr>
            <a:picLocks noChangeAspect="1" noChangeArrowheads="1"/>
          </p:cNvPicPr>
          <p:nvPr/>
        </p:nvPicPr>
        <p:blipFill>
          <a:blip r:embed="rId2" cstate="print"/>
          <a:srcRect l="1557" r="8130"/>
          <a:stretch>
            <a:fillRect/>
          </a:stretch>
        </p:blipFill>
        <p:spPr bwMode="auto">
          <a:xfrm rot="20579045">
            <a:off x="3223841" y="333581"/>
            <a:ext cx="5786478" cy="38576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H:\Documents and Settings\Роза\Мои документы\Мои рисунки\Солнышко волшебный экран\Солнышко волшебный экран 009.jpg"/>
          <p:cNvPicPr>
            <a:picLocks noChangeAspect="1" noChangeArrowheads="1"/>
          </p:cNvPicPr>
          <p:nvPr/>
        </p:nvPicPr>
        <p:blipFill>
          <a:blip r:embed="rId3" cstate="print"/>
          <a:srcRect l="9692" t="12923" r="12768" b="16922"/>
          <a:stretch>
            <a:fillRect/>
          </a:stretch>
        </p:blipFill>
        <p:spPr bwMode="auto">
          <a:xfrm rot="20155582">
            <a:off x="271200" y="498474"/>
            <a:ext cx="2857488" cy="1939009"/>
          </a:xfrm>
          <a:prstGeom prst="rect">
            <a:avLst/>
          </a:prstGeom>
          <a:noFill/>
        </p:spPr>
      </p:pic>
      <p:pic>
        <p:nvPicPr>
          <p:cNvPr id="2051" name="Picture 3" descr="H:\Documents and Settings\Роза\Рабочий стол\фото работа\эмоции\фото работа эмоции 545.jpg"/>
          <p:cNvPicPr>
            <a:picLocks noChangeAspect="1" noChangeArrowheads="1"/>
          </p:cNvPicPr>
          <p:nvPr/>
        </p:nvPicPr>
        <p:blipFill>
          <a:blip r:embed="rId4" cstate="print"/>
          <a:srcRect l="32441" t="31409" r="21909" b="40458"/>
          <a:stretch>
            <a:fillRect/>
          </a:stretch>
        </p:blipFill>
        <p:spPr bwMode="auto">
          <a:xfrm rot="20441242">
            <a:off x="1644688" y="3038053"/>
            <a:ext cx="5139513" cy="34765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9093334">
            <a:off x="147599" y="3365723"/>
            <a:ext cx="3913245" cy="1714512"/>
          </a:xfrm>
        </p:spPr>
        <p:txBody>
          <a:bodyPr>
            <a:prstTxWarp prst="textArchUp">
              <a:avLst>
                <a:gd name="adj" fmla="val 10698624"/>
              </a:avLst>
            </a:prstTxWarp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Разные эмоции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:\Documents and Settings\Роза\Рабочий стол\фото работа\эмоции\фото работа эмоции 499.jpg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 l="28351" t="49019" r="56760" b="21569"/>
          <a:stretch>
            <a:fillRect/>
          </a:stretch>
        </p:blipFill>
        <p:spPr bwMode="auto">
          <a:xfrm rot="20542486">
            <a:off x="7265841" y="4111472"/>
            <a:ext cx="1564067" cy="231713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337847">
            <a:off x="92354" y="342086"/>
            <a:ext cx="8244469" cy="1797040"/>
          </a:xfrm>
        </p:spPr>
        <p:txBody>
          <a:bodyPr>
            <a:prstTxWarp prst="textArchUp">
              <a:avLst>
                <a:gd name="adj" fmla="val 10590123"/>
              </a:avLst>
            </a:prstTxWarp>
            <a:normAutofit fontScale="9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</a:t>
            </a:r>
            <a:br>
              <a:rPr lang="ru-RU" dirty="0" smtClean="0"/>
            </a:br>
            <a:r>
              <a:rPr lang="ru-RU" dirty="0" smtClean="0"/>
              <a:t>    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Настроение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H:\Documents and Settings\Роза\Мои документы\Мои рисунки\Солнышко волшебный экран\Солнышко волшебный экран 00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4648" r="7383"/>
          <a:stretch>
            <a:fillRect/>
          </a:stretch>
        </p:blipFill>
        <p:spPr bwMode="auto">
          <a:xfrm rot="150460">
            <a:off x="1743173" y="1180599"/>
            <a:ext cx="4958291" cy="4730679"/>
          </a:xfrm>
          <a:prstGeom prst="ellipse">
            <a:avLst/>
          </a:prstGeom>
          <a:noFill/>
        </p:spPr>
      </p:pic>
      <p:pic>
        <p:nvPicPr>
          <p:cNvPr id="1027" name="Picture 3" descr="H:\Documents and Settings\Роза\Мои документы\Мои рисунки\Солнышко волшебный экран\Солнышко волшебный экран 007.jpg"/>
          <p:cNvPicPr>
            <a:picLocks noChangeAspect="1" noChangeArrowheads="1"/>
          </p:cNvPicPr>
          <p:nvPr/>
        </p:nvPicPr>
        <p:blipFill>
          <a:blip r:embed="rId4" cstate="print"/>
          <a:srcRect l="35871" t="26905" r="29347" b="30435"/>
          <a:stretch>
            <a:fillRect/>
          </a:stretch>
        </p:blipFill>
        <p:spPr bwMode="auto">
          <a:xfrm>
            <a:off x="5959905" y="928670"/>
            <a:ext cx="3184095" cy="2928959"/>
          </a:xfrm>
          <a:prstGeom prst="ellipse">
            <a:avLst/>
          </a:prstGeom>
          <a:noFill/>
        </p:spPr>
      </p:pic>
      <p:pic>
        <p:nvPicPr>
          <p:cNvPr id="1028" name="Picture 4" descr="H:\Documents and Settings\Роза\Мои документы\Мои рисунки\Солнышко волшебный экран\Солнышко волшебный экран 002.jpg"/>
          <p:cNvPicPr>
            <a:picLocks noChangeAspect="1" noChangeArrowheads="1"/>
          </p:cNvPicPr>
          <p:nvPr/>
        </p:nvPicPr>
        <p:blipFill>
          <a:blip r:embed="rId5" cstate="print"/>
          <a:srcRect l="29281" t="28768" r="29108" b="17807"/>
          <a:stretch>
            <a:fillRect/>
          </a:stretch>
        </p:blipFill>
        <p:spPr bwMode="auto">
          <a:xfrm>
            <a:off x="0" y="3786190"/>
            <a:ext cx="3041612" cy="2928959"/>
          </a:xfrm>
          <a:prstGeom prst="ellipse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 rot="20030155">
            <a:off x="4836664" y="5139041"/>
            <a:ext cx="3722780" cy="769441"/>
          </a:xfrm>
          <a:prstGeom prst="rect">
            <a:avLst/>
          </a:prstGeom>
        </p:spPr>
        <p:txBody>
          <a:bodyPr wrap="none">
            <a:prstTxWarp prst="textArchDown">
              <a:avLst/>
            </a:prstTxWarp>
            <a:spAutoFit/>
          </a:bodyPr>
          <a:lstStyle/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в   наших   руках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Documents and Settings\Роза\Рабочий стол\фото работа\эмоции\эмоции 015.jpg"/>
          <p:cNvPicPr>
            <a:picLocks noChangeAspect="1" noChangeArrowheads="1"/>
          </p:cNvPicPr>
          <p:nvPr/>
        </p:nvPicPr>
        <p:blipFill>
          <a:blip r:embed="rId2" cstate="print"/>
          <a:srcRect l="1885" t="5025" r="3872" b="7014"/>
          <a:stretch>
            <a:fillRect/>
          </a:stretch>
        </p:blipFill>
        <p:spPr bwMode="auto">
          <a:xfrm>
            <a:off x="3286116" y="4214818"/>
            <a:ext cx="2857520" cy="2000264"/>
          </a:xfrm>
          <a:prstGeom prst="ellipse">
            <a:avLst/>
          </a:prstGeom>
          <a:noFill/>
        </p:spPr>
      </p:pic>
      <p:pic>
        <p:nvPicPr>
          <p:cNvPr id="6" name="Picture 7" descr="H:\Documents and Settings\Роза\Мои документы\Мои рисунки\эмоции\фото работа эмоции 542.jpg"/>
          <p:cNvPicPr>
            <a:picLocks noChangeAspect="1" noChangeArrowheads="1"/>
          </p:cNvPicPr>
          <p:nvPr/>
        </p:nvPicPr>
        <p:blipFill>
          <a:blip r:embed="rId3" cstate="print"/>
          <a:srcRect l="4278" t="11230" r="3743" b="11765"/>
          <a:stretch>
            <a:fillRect/>
          </a:stretch>
        </p:blipFill>
        <p:spPr bwMode="auto">
          <a:xfrm>
            <a:off x="3643306" y="714356"/>
            <a:ext cx="2571768" cy="2870811"/>
          </a:xfrm>
          <a:prstGeom prst="flowChartTerminator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64" y="142852"/>
            <a:ext cx="2228808" cy="2214578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              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Рисуем эмоции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4" name="Picture 2" descr="H:\Documents and Settings\Роза\Рабочий стол\все фото\фото\Фото253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8418" t="6875" r="3192" b="6313"/>
          <a:stretch>
            <a:fillRect/>
          </a:stretch>
        </p:blipFill>
        <p:spPr bwMode="auto">
          <a:xfrm>
            <a:off x="6286512" y="2928910"/>
            <a:ext cx="3000396" cy="3929090"/>
          </a:xfrm>
          <a:prstGeom prst="flowChartOnlineStorage">
            <a:avLst/>
          </a:prstGeom>
          <a:noFill/>
        </p:spPr>
      </p:pic>
      <p:pic>
        <p:nvPicPr>
          <p:cNvPr id="3075" name="Picture 3" descr="H:\Documents and Settings\Роза\Рабочий стол\все фото\фото\Фото255.jpg"/>
          <p:cNvPicPr>
            <a:picLocks noChangeAspect="1" noChangeArrowheads="1"/>
          </p:cNvPicPr>
          <p:nvPr/>
        </p:nvPicPr>
        <p:blipFill>
          <a:blip r:embed="rId5"/>
          <a:srcRect l="5702" r="10964"/>
          <a:stretch>
            <a:fillRect/>
          </a:stretch>
        </p:blipFill>
        <p:spPr bwMode="auto">
          <a:xfrm>
            <a:off x="0" y="642918"/>
            <a:ext cx="3536176" cy="5657832"/>
          </a:xfrm>
          <a:prstGeom prst="flowChartOnlineStorag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Дружная семейка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3" descr="H:\Documents and Settings\Роза\Рабочий стол\фото работа\эмоции\фото работа эмоции 584.jpg"/>
          <p:cNvPicPr>
            <a:picLocks noChangeAspect="1" noChangeArrowheads="1"/>
          </p:cNvPicPr>
          <p:nvPr/>
        </p:nvPicPr>
        <p:blipFill>
          <a:blip r:embed="rId2" cstate="print"/>
          <a:srcRect t="34807" r="33600" b="5077"/>
          <a:stretch>
            <a:fillRect/>
          </a:stretch>
        </p:blipFill>
        <p:spPr bwMode="auto">
          <a:xfrm>
            <a:off x="357158" y="785794"/>
            <a:ext cx="8653652" cy="5929354"/>
          </a:xfrm>
          <a:prstGeom prst="rect">
            <a:avLst/>
          </a:prstGeom>
          <a:noFill/>
          <a:effectLst>
            <a:softEdge rad="12700"/>
          </a:effectLst>
        </p:spPr>
      </p:pic>
      <p:pic>
        <p:nvPicPr>
          <p:cNvPr id="4099" name="Picture 3" descr="H:\Documents and Settings\Роза\Рабочий стол\фото работа\эмоции\фото работа эмоции 5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785794"/>
            <a:ext cx="2500330" cy="187524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14282" y="357166"/>
            <a:ext cx="828652" cy="982651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Documents and Settings\Роза\Рабочий стол\фото работа\эмоции\фото работа эмоции 522.jpg"/>
          <p:cNvPicPr>
            <a:picLocks noChangeAspect="1" noChangeArrowheads="1"/>
          </p:cNvPicPr>
          <p:nvPr/>
        </p:nvPicPr>
        <p:blipFill>
          <a:blip r:embed="rId2" cstate="print"/>
          <a:srcRect l="61112" t="43749" b="13541"/>
          <a:stretch>
            <a:fillRect/>
          </a:stretch>
        </p:blipFill>
        <p:spPr bwMode="auto">
          <a:xfrm rot="688826">
            <a:off x="6581088" y="3010814"/>
            <a:ext cx="2000232" cy="292895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3" name="Picture 3" descr="H:\Documents and Settings\Роза\Рабочий стол\фото работа\эмоции\фото работа эмоции 521.jpg"/>
          <p:cNvPicPr>
            <a:picLocks noChangeAspect="1" noChangeArrowheads="1"/>
          </p:cNvPicPr>
          <p:nvPr/>
        </p:nvPicPr>
        <p:blipFill>
          <a:blip r:embed="rId3" cstate="print"/>
          <a:srcRect l="57529" t="18750" r="7954" b="28491"/>
          <a:stretch>
            <a:fillRect/>
          </a:stretch>
        </p:blipFill>
        <p:spPr bwMode="auto">
          <a:xfrm rot="20611609">
            <a:off x="4916502" y="3154022"/>
            <a:ext cx="2928958" cy="335761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0242" name="Picture 2" descr="H:\Documents and Settings\Роза\Рабочий стол\фото работа\эмоции\эмоции 014.jpg"/>
          <p:cNvPicPr>
            <a:picLocks noChangeAspect="1" noChangeArrowheads="1"/>
          </p:cNvPicPr>
          <p:nvPr/>
        </p:nvPicPr>
        <p:blipFill>
          <a:blip r:embed="rId4" cstate="print"/>
          <a:srcRect l="55708" t="4642" r="14697" b="37329"/>
          <a:stretch>
            <a:fillRect/>
          </a:stretch>
        </p:blipFill>
        <p:spPr bwMode="auto">
          <a:xfrm>
            <a:off x="1571604" y="4500570"/>
            <a:ext cx="1714512" cy="252134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5" name="Picture 2" descr="H:\Documents and Settings\Роза\Рабочий стол\фото работа\эмоции\эмоции 014.jpg"/>
          <p:cNvPicPr>
            <a:picLocks noChangeAspect="1" noChangeArrowheads="1"/>
          </p:cNvPicPr>
          <p:nvPr/>
        </p:nvPicPr>
        <p:blipFill>
          <a:blip r:embed="rId5" cstate="print"/>
          <a:srcRect t="2321" r="61701" b="32686"/>
          <a:stretch>
            <a:fillRect/>
          </a:stretch>
        </p:blipFill>
        <p:spPr bwMode="auto">
          <a:xfrm>
            <a:off x="1571604" y="2571744"/>
            <a:ext cx="1571636" cy="200026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6" name="Picture 2" descr="H:\Documents and Settings\Роза\Рабочий стол\фото работа\эмоции\эмоции 014.jpg"/>
          <p:cNvPicPr>
            <a:picLocks noChangeAspect="1" noChangeArrowheads="1"/>
          </p:cNvPicPr>
          <p:nvPr/>
        </p:nvPicPr>
        <p:blipFill>
          <a:blip r:embed="rId6" cstate="print"/>
          <a:srcRect l="29595" t="21080" r="40810" b="25534"/>
          <a:stretch>
            <a:fillRect/>
          </a:stretch>
        </p:blipFill>
        <p:spPr bwMode="auto">
          <a:xfrm>
            <a:off x="3571868" y="0"/>
            <a:ext cx="1857388" cy="2512937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10243" name="Picture 3" descr="H:\Documents and Settings\Роза\Рабочий стол\фото работа\эмоции\эмоции 013.jpg"/>
          <p:cNvPicPr>
            <a:picLocks noChangeAspect="1" noChangeArrowheads="1"/>
          </p:cNvPicPr>
          <p:nvPr/>
        </p:nvPicPr>
        <p:blipFill>
          <a:blip r:embed="rId7" cstate="print"/>
          <a:srcRect l="60139" t="8295" r="6680" b="33639"/>
          <a:stretch>
            <a:fillRect/>
          </a:stretch>
        </p:blipFill>
        <p:spPr bwMode="auto">
          <a:xfrm rot="1478598">
            <a:off x="2715905" y="4805732"/>
            <a:ext cx="1571636" cy="206277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44" name="Picture 4" descr="H:\Documents and Settings\Роза\Рабочий стол\фото работа\эмоции\эмоции 012.jpg"/>
          <p:cNvPicPr>
            <a:picLocks noChangeAspect="1" noChangeArrowheads="1"/>
          </p:cNvPicPr>
          <p:nvPr/>
        </p:nvPicPr>
        <p:blipFill>
          <a:blip r:embed="rId8" cstate="print"/>
          <a:srcRect l="62254" t="2372" r="3951" b="38339"/>
          <a:stretch>
            <a:fillRect/>
          </a:stretch>
        </p:blipFill>
        <p:spPr bwMode="auto">
          <a:xfrm rot="20291712">
            <a:off x="159391" y="4463237"/>
            <a:ext cx="1791647" cy="235743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9" name="Picture 4" descr="H:\Documents and Settings\Роза\Рабочий стол\фото работа\эмоции\эмоции 012.jpg"/>
          <p:cNvPicPr>
            <a:picLocks noChangeAspect="1" noChangeArrowheads="1"/>
          </p:cNvPicPr>
          <p:nvPr/>
        </p:nvPicPr>
        <p:blipFill>
          <a:blip r:embed="rId9" cstate="print"/>
          <a:srcRect l="1779" r="51975" b="26480"/>
          <a:stretch>
            <a:fillRect/>
          </a:stretch>
        </p:blipFill>
        <p:spPr bwMode="auto">
          <a:xfrm>
            <a:off x="3000364" y="2500306"/>
            <a:ext cx="1857388" cy="221460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" name="Picture 4" descr="H:\Documents and Settings\Роза\Рабочий стол\фото работа\эмоции\эмоции 012.jpg"/>
          <p:cNvPicPr>
            <a:picLocks noChangeAspect="1" noChangeArrowheads="1"/>
          </p:cNvPicPr>
          <p:nvPr/>
        </p:nvPicPr>
        <p:blipFill>
          <a:blip r:embed="rId10" cstate="print"/>
          <a:srcRect l="40910" t="16601" r="27074" b="31223"/>
          <a:stretch>
            <a:fillRect/>
          </a:stretch>
        </p:blipFill>
        <p:spPr bwMode="auto">
          <a:xfrm rot="20280928">
            <a:off x="774438" y="262130"/>
            <a:ext cx="2102493" cy="2569753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12" name="Picture 3" descr="H:\Documents and Settings\Роза\Рабочий стол\фото работа\эмоции\эмоции 013.jpg"/>
          <p:cNvPicPr>
            <a:picLocks noChangeAspect="1" noChangeArrowheads="1"/>
          </p:cNvPicPr>
          <p:nvPr/>
        </p:nvPicPr>
        <p:blipFill>
          <a:blip r:embed="rId11" cstate="print"/>
          <a:srcRect r="58065" b="25344"/>
          <a:stretch>
            <a:fillRect/>
          </a:stretch>
        </p:blipFill>
        <p:spPr bwMode="auto">
          <a:xfrm>
            <a:off x="0" y="2857496"/>
            <a:ext cx="1444596" cy="192882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45" name="Picture 5" descr="H:\Documents and Settings\Роза\Рабочий стол\фото работа\эмоции\фото работа эмоции 583.jpg"/>
          <p:cNvPicPr>
            <a:picLocks noChangeAspect="1" noChangeArrowheads="1"/>
          </p:cNvPicPr>
          <p:nvPr/>
        </p:nvPicPr>
        <p:blipFill>
          <a:blip r:embed="rId12" cstate="print"/>
          <a:srcRect l="75099" t="25033" r="-1230" b="31160"/>
          <a:stretch>
            <a:fillRect/>
          </a:stretch>
        </p:blipFill>
        <p:spPr bwMode="auto">
          <a:xfrm rot="1219031">
            <a:off x="6264809" y="149500"/>
            <a:ext cx="2174043" cy="2733473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10246" name="Picture 6" descr="H:\Documents and Settings\Роза\Мои документы\Мои рисунки\Новая папка\Ваня.JPG"/>
          <p:cNvPicPr>
            <a:picLocks noChangeAspect="1" noChangeArrowheads="1"/>
          </p:cNvPicPr>
          <p:nvPr/>
        </p:nvPicPr>
        <p:blipFill>
          <a:blip r:embed="rId13"/>
          <a:srcRect l="32460" t="23689" r="45329" b="46698"/>
          <a:stretch>
            <a:fillRect/>
          </a:stretch>
        </p:blipFill>
        <p:spPr bwMode="auto">
          <a:xfrm>
            <a:off x="7286644" y="5072074"/>
            <a:ext cx="2143116" cy="2143116"/>
          </a:xfrm>
          <a:prstGeom prst="flowChartConnector">
            <a:avLst/>
          </a:prstGeom>
          <a:noFill/>
          <a:effectLst>
            <a:softEdge rad="317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42844" y="357166"/>
            <a:ext cx="556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</a:t>
            </a: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71472" y="1857364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а</a:t>
            </a:r>
            <a:endParaRPr lang="ru-RU" sz="5400" b="1" cap="all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57488" y="1357298"/>
            <a:ext cx="6511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err="1" smtClean="0">
                <a:ln/>
                <a:solidFill>
                  <a:srgbClr val="00B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</a:t>
            </a:r>
            <a:endParaRPr lang="ru-RU" sz="5400" b="1" cap="all" dirty="0">
              <a:ln/>
              <a:solidFill>
                <a:srgbClr val="00B05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86314" y="2357430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rgbClr val="CC0099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</a:t>
            </a:r>
            <a:endParaRPr lang="ru-RU" sz="5400" b="1" cap="all" dirty="0">
              <a:ln/>
              <a:solidFill>
                <a:srgbClr val="CC0099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715008" y="85723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г</a:t>
            </a:r>
            <a:endParaRPr lang="ru-RU" sz="5400" b="1" cap="all" spc="0" dirty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286512" y="2500306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а</a:t>
            </a:r>
            <a:endParaRPr lang="ru-RU" sz="5400" b="1" cap="all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214810" y="5934670"/>
            <a:ext cx="32976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 м о </a:t>
            </a:r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и </a:t>
            </a:r>
            <a:r>
              <a:rPr lang="ru-RU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й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354</Words>
  <Application>Microsoft Office PowerPoint</Application>
  <PresentationFormat>Экран (4:3)</PresentationFormat>
  <Paragraphs>108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Бурные  эмоции</vt:lpstr>
      <vt:lpstr>Земляне  </vt:lpstr>
      <vt:lpstr>Палочки,              камушки,                        ракушки…</vt:lpstr>
      <vt:lpstr>Мойдодыра младший брат  </vt:lpstr>
      <vt:lpstr>Клоун</vt:lpstr>
      <vt:lpstr>И дома имеют настроение</vt:lpstr>
      <vt:lpstr>Есть  о чем  поговорить ………..</vt:lpstr>
      <vt:lpstr>Разные  настроения</vt:lpstr>
      <vt:lpstr>       Веревочные человечки </vt:lpstr>
      <vt:lpstr>Кубики  эмоции</vt:lpstr>
      <vt:lpstr>Сенсорный экран «Солнышко»</vt:lpstr>
      <vt:lpstr>Разные эмоции</vt:lpstr>
      <vt:lpstr>               Настроение</vt:lpstr>
      <vt:lpstr>                                   Рисуем эмоции</vt:lpstr>
      <vt:lpstr>Дружная семейка</vt:lpstr>
      <vt:lpstr>Презентация PowerPoint</vt:lpstr>
    </vt:vector>
  </TitlesOfParts>
  <Company>Детский дом №1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Роза Николаевна</dc:creator>
  <cp:lastModifiedBy>Лариса</cp:lastModifiedBy>
  <cp:revision>127</cp:revision>
  <dcterms:created xsi:type="dcterms:W3CDTF">2012-04-23T06:53:50Z</dcterms:created>
  <dcterms:modified xsi:type="dcterms:W3CDTF">2015-04-03T09:47:22Z</dcterms:modified>
</cp:coreProperties>
</file>